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1" r:id="rId2"/>
    <p:sldId id="257" r:id="rId3"/>
    <p:sldId id="323" r:id="rId4"/>
    <p:sldId id="328" r:id="rId5"/>
    <p:sldId id="327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2100A5-467A-4520-AAD2-D5296F58E203}">
          <p14:sldIdLst>
            <p14:sldId id="301"/>
            <p14:sldId id="257"/>
            <p14:sldId id="323"/>
            <p14:sldId id="328"/>
            <p14:sldId id="327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A7"/>
    <a:srgbClr val="010427"/>
    <a:srgbClr val="4454E8"/>
    <a:srgbClr val="DCEAF7"/>
    <a:srgbClr val="020948"/>
    <a:srgbClr val="AD915F"/>
    <a:srgbClr val="E2D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81588" autoAdjust="0"/>
  </p:normalViewPr>
  <p:slideViewPr>
    <p:cSldViewPr snapToGrid="0">
      <p:cViewPr>
        <p:scale>
          <a:sx n="100" d="100"/>
          <a:sy n="100" d="100"/>
        </p:scale>
        <p:origin x="516" y="2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86DE-3F8F-4C00-90B7-A0903E9F074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9F80-1F18-4142-88CF-374D18DA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D11A8-7F38-FD2A-B6E0-5B018E61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86B9F-4E13-313C-A4E5-0C5C52417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E9337-F58A-0E01-EA06-F083B6F1F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FE6EC-EBD3-E665-BCAE-BFD7D17BA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09F80-1F18-4142-88CF-374D18DA1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C1531-0DE8-4318-8214-C575075BD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BBFF6-9EA6-FAFD-B52E-88FBD79CB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8BD01-9CB8-4C2F-A861-788DA606C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ECA11-40E8-21B5-1901-700F782E2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09F80-1F18-4142-88CF-374D18DA1E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CEBA-7C30-2336-38CE-72728F0C6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F5C86-A28F-A890-ED2E-1BD0BE0A4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D5063-7F00-1300-42C7-BA85897A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6A0F5-3A98-7F4C-3C39-0271BE87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5234-F386-4ECE-6E56-25D31E7A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DD1C-30F4-DC61-5F93-D9390EB4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28E96-A3B5-F026-BF7D-60BC052ED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17F64-0CFB-9208-0A8E-AC02C2DE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4E63-1D24-FA85-740F-3063959B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2CAA0-7A80-D041-E0EB-EC514FBB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5FC55-D4EB-EEA3-4161-300245105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6B36F-8028-63A8-0C93-DBC1CECAE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D5BA-8407-1790-0779-3D24374E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821F-496D-A2CF-AA37-B2DE84E3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C6EF-C5BF-85FF-F3D9-CE6EFA95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1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41AD-1CE9-7DA3-BA1F-AC4BFAEA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22C4D-B519-DCB5-0EEA-FA49B0BA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0C868-8D72-4E74-DB03-78E190F7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0461-6BC8-0F6F-60BF-6027648B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1FAC-FB63-C548-3CCB-B7A3DD57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4259-18AB-5D72-8479-28E34541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7571E-44AC-B5CA-1A42-8F9532C76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1075-D390-ACCF-CE8E-C3F8EDBC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3EB14-51C7-D0F8-2462-97A86AAC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EB3CF-60FC-A0D2-CACA-A9C4C00A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6648-4F28-57C0-DF26-1515E23C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400F-C4CC-159C-04F1-C6B14558D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134D3-BF7D-A057-6996-0EC3C199B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CE3BC-3402-5B97-6908-7A181008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86BDC-B9FB-99F9-93B0-6E5CC775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F9A0-765B-FE6D-A4D4-9358504A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9E41-840F-AC0F-2E16-7952B545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9EC8D-7F00-31D4-918C-D4D131471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9C8A-50F8-198C-BBC5-DBA6C69F3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F7D25-D688-DB68-CDFA-E9BB763B4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377C1-17FA-E137-B9E9-1C1A3399D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6B4E8-B529-07D2-8EA7-22803A1D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4DCD1-8A1B-734E-4F3B-875C17AB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5C434-680D-5F7D-CDC1-D68C691E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AB3F-29C9-3B52-1009-684E9511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33E3F-F1CA-9D0C-C20A-5992DFFD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6BF75-2F2F-367A-09EC-3B89D2B3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7D84-33BE-7B4C-CD86-C8C339B5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45B55-F532-1F77-626D-611A3420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15141-1C21-9936-8142-E437E727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53A11-3D44-7F2F-8582-79C41903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36D-B903-4C4E-F77E-802DB595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6C30-69BC-F785-38C7-A88E4D63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A7608-040D-EE1B-E2EC-0263589E2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E6583-290E-4BD7-E9FB-22EEAEB5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D69A3-E6B1-3EAD-E987-B5C0E761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4475B-5E10-C42A-12A7-7615E3BA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D39A-2CB1-8E7C-466F-2BB0BEA7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8F332-9B7D-D158-2D5F-8E01C3434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C9101-F3D8-49EA-A611-CB8B1BE44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D1E3F-C026-AA61-8958-EA670C2C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4600D-E0BD-E34B-7AAF-FBA6F6B4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C30F5-6698-BD83-5B09-DC7B9DD2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6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91AD1-7A84-4F02-F678-0A623DBC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05D5C-1199-40FD-EECA-EEB117EB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5D92-735B-CA5A-E068-DCA28A3E4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00D520-40BA-4384-9CF5-DDC93181F90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1996-0865-7618-7D1A-83F48F45E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C1CCC-758C-3A57-F1CD-F17A3A7FE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4ABAD-C10A-442F-9996-D99C7B29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8F64-A3DA-2788-0933-BFB91596A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9143-ED6F-0A65-8588-DB87936AB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72" y="4860601"/>
            <a:ext cx="7264934" cy="100541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Decent Framework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™</a:t>
            </a:r>
            <a:endParaRPr lang="en-US" sz="5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DFC1C-DEE9-3879-8A98-0D05F0CF7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505" y="5777117"/>
            <a:ext cx="6790268" cy="4566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the future. Then own it.</a:t>
            </a:r>
          </a:p>
        </p:txBody>
      </p:sp>
      <p:pic>
        <p:nvPicPr>
          <p:cNvPr id="5" name="Picture 4" descr="A symbol with a letter d&#10;&#10;AI-generated content may be incorrect.">
            <a:extLst>
              <a:ext uri="{FF2B5EF4-FFF2-40B4-BE49-F238E27FC236}">
                <a16:creationId xmlns:a16="http://schemas.microsoft.com/office/drawing/2014/main" id="{6C72B1BE-9E48-3EF9-7F2F-E7D713B62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0" y="472283"/>
            <a:ext cx="4388318" cy="43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328D7A-C738-0928-D644-7B1D09E7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27396"/>
            <a:ext cx="11938002" cy="66032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3A700D-D642-3DC5-3B34-EF01841469A4}"/>
              </a:ext>
            </a:extLst>
          </p:cNvPr>
          <p:cNvSpPr txBox="1">
            <a:spLocks/>
          </p:cNvSpPr>
          <p:nvPr/>
        </p:nvSpPr>
        <p:spPr>
          <a:xfrm>
            <a:off x="905933" y="6533146"/>
            <a:ext cx="11159068" cy="324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© 2025 Decent Framework, Inc. All rights reserved.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1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B24F5-5959-7E54-49DF-EC7F903BF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diagram of value chain&#10;&#10;AI-generated content may be incorrect.">
            <a:extLst>
              <a:ext uri="{FF2B5EF4-FFF2-40B4-BE49-F238E27FC236}">
                <a16:creationId xmlns:a16="http://schemas.microsoft.com/office/drawing/2014/main" id="{C99A1404-9415-7F58-86D5-AD5A3DF4B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/>
          <a:stretch>
            <a:fillRect/>
          </a:stretch>
        </p:blipFill>
        <p:spPr>
          <a:xfrm>
            <a:off x="0" y="209550"/>
            <a:ext cx="9391846" cy="6438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C84923-D79D-04F5-3D7E-4C6B0D61BBE6}"/>
              </a:ext>
            </a:extLst>
          </p:cNvPr>
          <p:cNvSpPr txBox="1">
            <a:spLocks/>
          </p:cNvSpPr>
          <p:nvPr/>
        </p:nvSpPr>
        <p:spPr>
          <a:xfrm>
            <a:off x="899583" y="6414028"/>
            <a:ext cx="11159068" cy="46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© 2025 Decent Framework, Inc. All rights reserved.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5F6B2-8E2C-A161-0FB2-B15B8C0258B5}"/>
              </a:ext>
            </a:extLst>
          </p:cNvPr>
          <p:cNvSpPr txBox="1"/>
          <p:nvPr/>
        </p:nvSpPr>
        <p:spPr>
          <a:xfrm>
            <a:off x="9702997" y="2294494"/>
            <a:ext cx="216515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Value-Based Analytics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Allocation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Visibility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Stagnation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Cross-Chain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Cross-Company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vs.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Analysis</a:t>
            </a:r>
          </a:p>
        </p:txBody>
      </p:sp>
    </p:spTree>
    <p:extLst>
      <p:ext uri="{BB962C8B-B14F-4D97-AF65-F5344CB8AC3E}">
        <p14:creationId xmlns:p14="http://schemas.microsoft.com/office/powerpoint/2010/main" val="212513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1404F-672B-263C-6C19-D8541FCA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FB6FA58B-CC89-D2CC-299D-78228960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480512"/>
            <a:ext cx="11487150" cy="4331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E7D65-3B1B-2DF8-BFC3-4F9DF5165352}"/>
              </a:ext>
            </a:extLst>
          </p:cNvPr>
          <p:cNvSpPr txBox="1"/>
          <p:nvPr/>
        </p:nvSpPr>
        <p:spPr>
          <a:xfrm>
            <a:off x="956733" y="740351"/>
            <a:ext cx="91819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Mapping	 and Management	Value Consolidation and Concentration		Ownership and Accountability</a:t>
            </a:r>
          </a:p>
        </p:txBody>
      </p:sp>
      <p:pic>
        <p:nvPicPr>
          <p:cNvPr id="9" name="Picture 8" descr="A symbol with a letter d&#10;&#10;AI-generated content may be incorrect.">
            <a:extLst>
              <a:ext uri="{FF2B5EF4-FFF2-40B4-BE49-F238E27FC236}">
                <a16:creationId xmlns:a16="http://schemas.microsoft.com/office/drawing/2014/main" id="{1E35AA2E-DC12-A0CD-12CD-11FA2FCD7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64681"/>
            <a:ext cx="594896" cy="5948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C975806-8684-E4CE-EE91-6A1D66F2D9FF}"/>
              </a:ext>
            </a:extLst>
          </p:cNvPr>
          <p:cNvSpPr txBox="1">
            <a:spLocks/>
          </p:cNvSpPr>
          <p:nvPr/>
        </p:nvSpPr>
        <p:spPr>
          <a:xfrm>
            <a:off x="905933" y="6290733"/>
            <a:ext cx="11159068" cy="46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© 2025 Decent Framework, Inc. All rights reserved.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8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4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A294A-8406-4CCE-20C4-67531452D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22B659-9893-2B44-3F85-DD24E527EF8E}"/>
              </a:ext>
            </a:extLst>
          </p:cNvPr>
          <p:cNvSpPr txBox="1">
            <a:spLocks/>
          </p:cNvSpPr>
          <p:nvPr/>
        </p:nvSpPr>
        <p:spPr>
          <a:xfrm>
            <a:off x="905932" y="6389156"/>
            <a:ext cx="11159068" cy="46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© 2025 Decent Framework, Inc. All rights reserved.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D18C11-28FC-6811-E12F-6A6F5417F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16156"/>
              </p:ext>
            </p:extLst>
          </p:nvPr>
        </p:nvGraphicFramePr>
        <p:xfrm>
          <a:off x="499532" y="901846"/>
          <a:ext cx="11192936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234">
                  <a:extLst>
                    <a:ext uri="{9D8B030D-6E8A-4147-A177-3AD203B41FA5}">
                      <a16:colId xmlns:a16="http://schemas.microsoft.com/office/drawing/2014/main" val="2152605739"/>
                    </a:ext>
                  </a:extLst>
                </a:gridCol>
                <a:gridCol w="2798234">
                  <a:extLst>
                    <a:ext uri="{9D8B030D-6E8A-4147-A177-3AD203B41FA5}">
                      <a16:colId xmlns:a16="http://schemas.microsoft.com/office/drawing/2014/main" val="1682929599"/>
                    </a:ext>
                  </a:extLst>
                </a:gridCol>
                <a:gridCol w="2798234">
                  <a:extLst>
                    <a:ext uri="{9D8B030D-6E8A-4147-A177-3AD203B41FA5}">
                      <a16:colId xmlns:a16="http://schemas.microsoft.com/office/drawing/2014/main" val="2091021657"/>
                    </a:ext>
                  </a:extLst>
                </a:gridCol>
                <a:gridCol w="2798234">
                  <a:extLst>
                    <a:ext uri="{9D8B030D-6E8A-4147-A177-3AD203B41FA5}">
                      <a16:colId xmlns:a16="http://schemas.microsoft.com/office/drawing/2014/main" val="3604460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 Discovery </a:t>
                      </a:r>
                    </a:p>
                    <a:p>
                      <a:r>
                        <a:rPr lang="en-US" sz="1400" dirty="0"/>
                        <a:t>(Day 1-30) Free</a:t>
                      </a:r>
                    </a:p>
                  </a:txBody>
                  <a:tcPr>
                    <a:solidFill>
                      <a:srgbClr val="2424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Clarity</a:t>
                      </a:r>
                    </a:p>
                    <a:p>
                      <a:r>
                        <a:rPr lang="en-US" sz="1400" dirty="0"/>
                        <a:t>(Day 30-60)</a:t>
                      </a:r>
                    </a:p>
                  </a:txBody>
                  <a:tcPr>
                    <a:solidFill>
                      <a:srgbClr val="2424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Governance</a:t>
                      </a:r>
                    </a:p>
                    <a:p>
                      <a:r>
                        <a:rPr lang="en-US" sz="1400" dirty="0"/>
                        <a:t>(Day 61-90)</a:t>
                      </a:r>
                    </a:p>
                  </a:txBody>
                  <a:tcPr>
                    <a:solidFill>
                      <a:srgbClr val="2424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Architecture</a:t>
                      </a:r>
                    </a:p>
                    <a:p>
                      <a:r>
                        <a:rPr lang="en-US" sz="1400" dirty="0"/>
                        <a:t>(Day 90-180)</a:t>
                      </a:r>
                    </a:p>
                  </a:txBody>
                  <a:tcPr>
                    <a:solidFill>
                      <a:srgbClr val="242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9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High-Level Activities:</a:t>
                      </a:r>
                      <a:endParaRPr lang="en-US" sz="11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Interviews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Manager to CXO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Org Chart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Financials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Cost Centers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POs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Budgets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Rollups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Processes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Approvals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Changes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Governance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Operational Policies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Compliance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Tech / Security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HR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Legal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Finance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Procurement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Product SLAs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Analyze Artifacts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Build Outputs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Output: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Current State Model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Current State Analysis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Clarity Proposal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High-Level Activities:</a:t>
                      </a:r>
                      <a:endParaRPr lang="en-US" sz="1100" b="1" dirty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Define Value Governance Strategy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PE Team / CEO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Owner / Steward Workshop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PE / CXO / Policy Makers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Informal Scope Definitions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Domain / Output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SLAs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Success Metric</a:t>
                      </a:r>
                    </a:p>
                    <a:p>
                      <a:pPr marL="12001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Performance Goals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Cost Allocation Metric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Owner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Inputs</a:t>
                      </a:r>
                    </a:p>
                    <a:p>
                      <a:pPr marL="12001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Requirements</a:t>
                      </a:r>
                    </a:p>
                    <a:p>
                      <a:pPr marL="12001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Policies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Limitations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Budget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Operational Risks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Leader Information Session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Baseline Model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Fill Investments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Fill Returns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Update Owners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Add Risks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Build Outputs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Output: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Enhanced Current State Model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Governance Plan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High-Level Activities:</a:t>
                      </a:r>
                      <a:endParaRPr lang="en-US" sz="1100" b="1" dirty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Implement Value Governance Strategy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PE Team / CEO / 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Governance Training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Executive (2x Weekly)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Formalize Value Charters™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Value-Based Analysis Workshop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PE Team / CEO / 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Architecture Workshop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Executive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Initial Reviews w/ Value Exec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Scope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Risk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Analysis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Identify Model Updates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Plan Model Changes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Build Outputs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Output: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Target State Plan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Architecture Plan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High-Level Activities:</a:t>
                      </a:r>
                      <a:endParaRPr lang="en-US" sz="1100" b="1" dirty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Complete / Tune Value Charters™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Close  Pending Governance Gaps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Investments (Spend)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Returns (Revenue)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Execute Planned Model Changes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Initial Baseline Reporting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PE Team / CEO / 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Establish Innovation Panel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CXO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Establish Value Review Process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Tune Outstanding Compliance / Policy / Regulation Requirements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CXO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Establish Risk Review Process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Value Exec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Build Outputs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1" dirty="0"/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Output: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Operational Baseline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Final Licensing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Support Proposal (Optional)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7086"/>
                  </a:ext>
                </a:extLst>
              </a:tr>
            </a:tbl>
          </a:graphicData>
        </a:graphic>
      </p:graphicFrame>
      <p:pic>
        <p:nvPicPr>
          <p:cNvPr id="4" name="Picture 3" descr="A white letter in a circle&#10;&#10;AI-generated content may be incorrect.">
            <a:extLst>
              <a:ext uri="{FF2B5EF4-FFF2-40B4-BE49-F238E27FC236}">
                <a16:creationId xmlns:a16="http://schemas.microsoft.com/office/drawing/2014/main" id="{1586F4EC-C733-5864-1FBF-49E58F9A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14" y="241938"/>
            <a:ext cx="454850" cy="453812"/>
          </a:xfrm>
          <a:prstGeom prst="rect">
            <a:avLst/>
          </a:prstGeom>
        </p:spPr>
      </p:pic>
      <p:pic>
        <p:nvPicPr>
          <p:cNvPr id="7" name="Picture 6" descr="A white letter in a black background&#10;&#10;AI-generated content may be incorrect.">
            <a:extLst>
              <a:ext uri="{FF2B5EF4-FFF2-40B4-BE49-F238E27FC236}">
                <a16:creationId xmlns:a16="http://schemas.microsoft.com/office/drawing/2014/main" id="{8E43CC3C-13A2-6C72-8DE7-D040FCD4D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43" y="197802"/>
            <a:ext cx="532736" cy="542082"/>
          </a:xfrm>
          <a:prstGeom prst="rect">
            <a:avLst/>
          </a:prstGeom>
        </p:spPr>
      </p:pic>
      <p:pic>
        <p:nvPicPr>
          <p:cNvPr id="10" name="Picture 9" descr="A white letter d in a circle with lines around it&#10;&#10;AI-generated content may be incorrect.">
            <a:extLst>
              <a:ext uri="{FF2B5EF4-FFF2-40B4-BE49-F238E27FC236}">
                <a16:creationId xmlns:a16="http://schemas.microsoft.com/office/drawing/2014/main" id="{CC93D92B-456B-DD02-89BF-43BE4CB52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90" y="122514"/>
            <a:ext cx="692660" cy="692660"/>
          </a:xfrm>
          <a:prstGeom prst="rect">
            <a:avLst/>
          </a:prstGeom>
        </p:spPr>
      </p:pic>
      <p:pic>
        <p:nvPicPr>
          <p:cNvPr id="12" name="Picture 1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4B2997B6-861C-45F3-5A85-C2FD69D6C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95" y="388362"/>
            <a:ext cx="151617" cy="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6C48C-CCA5-36ED-0234-FB207D81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896B-E331-FA40-0D43-1892F8E76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0326" y="4860601"/>
            <a:ext cx="7404080" cy="100541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49B7B-03F1-CE77-E64D-C62539651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050" y="5777117"/>
            <a:ext cx="7060023" cy="45666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the future. Then own it.</a:t>
            </a:r>
          </a:p>
        </p:txBody>
      </p:sp>
      <p:pic>
        <p:nvPicPr>
          <p:cNvPr id="5" name="Picture 4" descr="A symbol with a letter d&#10;&#10;AI-generated content may be incorrect.">
            <a:extLst>
              <a:ext uri="{FF2B5EF4-FFF2-40B4-BE49-F238E27FC236}">
                <a16:creationId xmlns:a16="http://schemas.microsoft.com/office/drawing/2014/main" id="{D513746D-D693-88A4-F6CD-2A7AD1585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1" y="4577850"/>
            <a:ext cx="2123370" cy="2123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D9C64-353B-CB9D-740A-DB70AF90BFF5}"/>
              </a:ext>
            </a:extLst>
          </p:cNvPr>
          <p:cNvSpPr txBox="1"/>
          <p:nvPr/>
        </p:nvSpPr>
        <p:spPr>
          <a:xfrm>
            <a:off x="1231900" y="825252"/>
            <a:ext cx="700405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6-Month Pilot License (Free)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 Value Discovery (Free)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Outputs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Proposal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FA920-E6C5-6989-332A-E4391F42FAD9}"/>
              </a:ext>
            </a:extLst>
          </p:cNvPr>
          <p:cNvSpPr txBox="1">
            <a:spLocks/>
          </p:cNvSpPr>
          <p:nvPr/>
        </p:nvSpPr>
        <p:spPr>
          <a:xfrm>
            <a:off x="899583" y="6414028"/>
            <a:ext cx="11159068" cy="46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© 2025 Decent Framework, Inc. All rights reserved.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9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58369</TotalTime>
  <Words>421</Words>
  <Application>Microsoft Office PowerPoint</Application>
  <PresentationFormat>Widescreen</PresentationFormat>
  <Paragraphs>162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Garamond</vt:lpstr>
      <vt:lpstr>Office Theme</vt:lpstr>
      <vt:lpstr>Decent Framework™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Campbell</dc:creator>
  <cp:lastModifiedBy>John Campbell</cp:lastModifiedBy>
  <cp:revision>141</cp:revision>
  <dcterms:created xsi:type="dcterms:W3CDTF">2025-05-27T19:01:43Z</dcterms:created>
  <dcterms:modified xsi:type="dcterms:W3CDTF">2025-10-03T02:48:38Z</dcterms:modified>
</cp:coreProperties>
</file>